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64" r:id="rId5"/>
    <p:sldId id="267" r:id="rId6"/>
    <p:sldId id="270" r:id="rId7"/>
    <p:sldId id="269" r:id="rId8"/>
    <p:sldId id="259" r:id="rId9"/>
    <p:sldId id="271" r:id="rId10"/>
    <p:sldId id="258" r:id="rId11"/>
    <p:sldId id="260" r:id="rId12"/>
    <p:sldId id="261" r:id="rId13"/>
    <p:sldId id="274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 preferRelativeResize="0"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76672"/>
            <a:ext cx="8229600" cy="576064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Применение теоремы</a:t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 Пифагора к решению задач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endParaRPr lang="ru-RU" sz="4800" b="1" dirty="0">
              <a:solidFill>
                <a:schemeClr val="accent6">
                  <a:lumMod val="50000"/>
                </a:schemeClr>
              </a:solidFill>
              <a:latin typeface="Franklin Gothic Heavy" pitchFamily="34" charset="0"/>
            </a:endParaRPr>
          </a:p>
        </p:txBody>
      </p:sp>
      <p:pic>
        <p:nvPicPr>
          <p:cNvPr id="5" name="Рисунок 4" descr="http://to-world-travel.ru/img/2015/042021/192249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2915816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 preferRelativeResize="0"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76672"/>
            <a:ext cx="8229600" cy="576064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Применение теоремы</a:t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 Пифагора к решению задач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endParaRPr lang="ru-RU" sz="4800" b="1" dirty="0">
              <a:solidFill>
                <a:schemeClr val="accent6">
                  <a:lumMod val="50000"/>
                </a:schemeClr>
              </a:solidFill>
              <a:latin typeface="Franklin Gothic Heavy" pitchFamily="34" charset="0"/>
            </a:endParaRPr>
          </a:p>
        </p:txBody>
      </p:sp>
      <p:pic>
        <p:nvPicPr>
          <p:cNvPr id="5" name="Рисунок 4" descr="http://to-world-travel.ru/img/2015/042021/192249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2915816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8011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Franklin Gothic Heavy" pitchFamily="34" charset="0"/>
              </a:rPr>
              <a:t>Математический диктант</a:t>
            </a:r>
            <a:endParaRPr lang="ru-RU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568952" cy="4968552"/>
          </a:xfrm>
        </p:spPr>
        <p:txBody>
          <a:bodyPr>
            <a:normAutofit fontScale="40000" lnSpcReduction="20000"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а)</a:t>
            </a:r>
            <a:r>
              <a:rPr lang="ru-RU" sz="60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Записать теорему Пифагора для треугольника АКЕ, у которого угол  К прямой</a:t>
            </a:r>
          </a:p>
          <a:p>
            <a:endParaRPr lang="ru-RU" sz="6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б) Найти длину гипотенузы прямоугольника, если его катеты равны 9м и 40 м. </a:t>
            </a:r>
          </a:p>
          <a:p>
            <a:endParaRPr lang="ru-RU" sz="6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в) Найти длину катета прямоугольного треугольника, если другой катет равен 60 дм, а гипотенуза 61 дм.</a:t>
            </a:r>
          </a:p>
          <a:p>
            <a:endParaRPr lang="ru-RU" sz="6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г) Треугольник ВМС – прямоугольный. ВМ</a:t>
            </a:r>
            <a:r>
              <a:rPr lang="ru-RU" sz="6000" baseline="30000" dirty="0" smtClean="0">
                <a:solidFill>
                  <a:schemeClr val="tx1"/>
                </a:solidFill>
                <a:latin typeface="Arial Black" pitchFamily="34" charset="0"/>
              </a:rPr>
              <a:t>2 </a:t>
            </a:r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= ВС</a:t>
            </a:r>
            <a:r>
              <a:rPr lang="ru-RU" sz="6000" baseline="30000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 + СМ</a:t>
            </a:r>
            <a:r>
              <a:rPr lang="ru-RU" sz="6000" baseline="30000" dirty="0" smtClean="0">
                <a:solidFill>
                  <a:schemeClr val="tx1"/>
                </a:solidFill>
                <a:latin typeface="Arial Black" pitchFamily="34" charset="0"/>
              </a:rPr>
              <a:t>2 </a:t>
            </a:r>
            <a:r>
              <a:rPr lang="ru-RU" sz="6000" dirty="0" smtClean="0">
                <a:solidFill>
                  <a:schemeClr val="tx1"/>
                </a:solidFill>
                <a:latin typeface="Arial Black" pitchFamily="34" charset="0"/>
              </a:rPr>
              <a:t>. Какой угол у треугольника прямой?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 preferRelativeResize="0"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280920" cy="532859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>Ответы: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>а)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АЕ</a:t>
            </a:r>
            <a:r>
              <a:rPr lang="ru-RU" sz="48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= АК</a:t>
            </a:r>
            <a:r>
              <a:rPr lang="ru-RU" sz="48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+ КЕ</a:t>
            </a:r>
            <a:r>
              <a:rPr lang="ru-RU" sz="48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> б) </a:t>
            </a:r>
            <a:r>
              <a:rPr lang="ru-RU" sz="4800" b="1" dirty="0" smtClean="0">
                <a:solidFill>
                  <a:srgbClr val="C00000"/>
                </a:solidFill>
                <a:latin typeface="Franklin Gothic Heavy" pitchFamily="34" charset="0"/>
              </a:rPr>
              <a:t>41 м 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>в) </a:t>
            </a:r>
            <a:r>
              <a:rPr lang="ru-RU" sz="4800" b="1" dirty="0" smtClean="0">
                <a:solidFill>
                  <a:srgbClr val="C00000"/>
                </a:solidFill>
                <a:latin typeface="Franklin Gothic Heavy" pitchFamily="34" charset="0"/>
              </a:rPr>
              <a:t>11 дм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Franklin Gothic Heavy" pitchFamily="34" charset="0"/>
              </a:rPr>
              <a:t>г) </a:t>
            </a:r>
            <a:r>
              <a:rPr lang="ru-RU" sz="4800" b="1" dirty="0" smtClean="0">
                <a:solidFill>
                  <a:srgbClr val="C00000"/>
                </a:solidFill>
                <a:latin typeface="Franklin Gothic Heavy" pitchFamily="34" charset="0"/>
              </a:rPr>
              <a:t>угол С</a:t>
            </a:r>
            <a:br>
              <a:rPr lang="ru-RU" sz="4800" b="1" dirty="0" smtClean="0">
                <a:solidFill>
                  <a:srgbClr val="C00000"/>
                </a:solidFill>
                <a:latin typeface="Franklin Gothic Heavy" pitchFamily="34" charset="0"/>
              </a:rPr>
            </a:br>
            <a:endParaRPr lang="ru-RU" sz="4800" b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  <a:latin typeface="Arial Black" pitchFamily="34" charset="0"/>
              </a:rPr>
              <a:t>Устная  работа</a:t>
            </a:r>
            <a:r>
              <a:rPr lang="ru-RU" sz="4000" dirty="0" smtClean="0">
                <a:solidFill>
                  <a:srgbClr val="0000FF"/>
                </a:solidFill>
              </a:rPr>
              <a:t/>
            </a:r>
            <a:br>
              <a:rPr lang="ru-RU" sz="4000" dirty="0" smtClean="0">
                <a:solidFill>
                  <a:srgbClr val="0000FF"/>
                </a:solidFill>
              </a:rPr>
            </a:b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</a:rPr>
              <a:t>Задача № 1                              Задача № 2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41438"/>
            <a:ext cx="4038600" cy="551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Найдите гипотенузу.</a:t>
            </a:r>
          </a:p>
          <a:p>
            <a:pPr eaLnBrk="1" hangingPunct="1">
              <a:buFontTx/>
              <a:buNone/>
            </a:pPr>
            <a:r>
              <a:rPr lang="en-US" smtClean="0"/>
              <a:t>      </a:t>
            </a:r>
            <a:r>
              <a:rPr lang="ru-RU" smtClean="0"/>
              <a:t>  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b="1" smtClean="0">
                <a:solidFill>
                  <a:srgbClr val="336600"/>
                </a:solidFill>
                <a:latin typeface="Times New Roman" pitchFamily="18" charset="0"/>
              </a:rPr>
              <a:t>  </a:t>
            </a:r>
          </a:p>
          <a:p>
            <a:pPr eaLnBrk="1" hangingPunct="1">
              <a:buFontTx/>
              <a:buNone/>
            </a:pPr>
            <a:endParaRPr lang="ru-RU" b="1" smtClean="0">
              <a:solidFill>
                <a:srgbClr val="336600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smtClean="0">
              <a:solidFill>
                <a:srgbClr val="336600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b="1" smtClean="0">
                <a:solidFill>
                  <a:srgbClr val="336600"/>
                </a:solidFill>
                <a:latin typeface="Times New Roman" pitchFamily="18" charset="0"/>
              </a:rPr>
              <a:t>  </a:t>
            </a:r>
            <a:endParaRPr lang="en-US" b="1" smtClean="0">
              <a:solidFill>
                <a:srgbClr val="336600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b="1" smtClean="0">
                <a:solidFill>
                  <a:srgbClr val="336600"/>
                </a:solidFill>
                <a:latin typeface="Times New Roman" pitchFamily="18" charset="0"/>
              </a:rPr>
              <a:t>      </a:t>
            </a:r>
            <a:r>
              <a:rPr lang="ru-RU" b="1" smtClean="0">
                <a:solidFill>
                  <a:srgbClr val="3366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41438"/>
            <a:ext cx="4038600" cy="551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Найдите высоту.</a:t>
            </a:r>
          </a:p>
        </p:txBody>
      </p:sp>
      <p:sp>
        <p:nvSpPr>
          <p:cNvPr id="5125" name="AutoShape 17"/>
          <p:cNvSpPr>
            <a:spLocks noChangeArrowheads="1"/>
          </p:cNvSpPr>
          <p:nvPr/>
        </p:nvSpPr>
        <p:spPr bwMode="auto">
          <a:xfrm>
            <a:off x="1547813" y="2420938"/>
            <a:ext cx="1800225" cy="3529012"/>
          </a:xfrm>
          <a:prstGeom prst="rtTriangle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Line 18"/>
          <p:cNvSpPr>
            <a:spLocks noChangeShapeType="1"/>
          </p:cNvSpPr>
          <p:nvPr/>
        </p:nvSpPr>
        <p:spPr bwMode="auto">
          <a:xfrm>
            <a:off x="1547813" y="2420938"/>
            <a:ext cx="0" cy="352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7" name="Line 19"/>
          <p:cNvSpPr>
            <a:spLocks noChangeShapeType="1"/>
          </p:cNvSpPr>
          <p:nvPr/>
        </p:nvSpPr>
        <p:spPr bwMode="auto">
          <a:xfrm>
            <a:off x="1547813" y="5949950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8" name="Line 20"/>
          <p:cNvSpPr>
            <a:spLocks noChangeShapeType="1"/>
          </p:cNvSpPr>
          <p:nvPr/>
        </p:nvSpPr>
        <p:spPr bwMode="auto">
          <a:xfrm>
            <a:off x="1547813" y="2420938"/>
            <a:ext cx="1800225" cy="352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22"/>
          <p:cNvSpPr>
            <a:spLocks noChangeShapeType="1"/>
          </p:cNvSpPr>
          <p:nvPr/>
        </p:nvSpPr>
        <p:spPr bwMode="auto">
          <a:xfrm>
            <a:off x="1547813" y="566102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23"/>
          <p:cNvSpPr>
            <a:spLocks noChangeShapeType="1"/>
          </p:cNvSpPr>
          <p:nvPr/>
        </p:nvSpPr>
        <p:spPr bwMode="auto">
          <a:xfrm>
            <a:off x="1835150" y="56610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1" name="Text Box 24"/>
          <p:cNvSpPr txBox="1">
            <a:spLocks noChangeArrowheads="1"/>
          </p:cNvSpPr>
          <p:nvPr/>
        </p:nvSpPr>
        <p:spPr bwMode="auto">
          <a:xfrm>
            <a:off x="1187450" y="1989138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</a:t>
            </a:r>
            <a:endParaRPr lang="ru-RU" sz="2400"/>
          </a:p>
        </p:txBody>
      </p:sp>
      <p:sp>
        <p:nvSpPr>
          <p:cNvPr id="5132" name="Text Box 26"/>
          <p:cNvSpPr txBox="1">
            <a:spLocks noChangeArrowheads="1"/>
          </p:cNvSpPr>
          <p:nvPr/>
        </p:nvSpPr>
        <p:spPr bwMode="auto">
          <a:xfrm>
            <a:off x="1258888" y="6021388"/>
            <a:ext cx="649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F</a:t>
            </a:r>
            <a:endParaRPr lang="ru-RU" sz="2400"/>
          </a:p>
        </p:txBody>
      </p:sp>
      <p:sp>
        <p:nvSpPr>
          <p:cNvPr id="5133" name="Text Box 27"/>
          <p:cNvSpPr txBox="1">
            <a:spLocks noChangeArrowheads="1"/>
          </p:cNvSpPr>
          <p:nvPr/>
        </p:nvSpPr>
        <p:spPr bwMode="auto">
          <a:xfrm>
            <a:off x="3203575" y="602138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Q</a:t>
            </a:r>
            <a:endParaRPr lang="ru-RU" sz="2400"/>
          </a:p>
        </p:txBody>
      </p:sp>
      <p:sp>
        <p:nvSpPr>
          <p:cNvPr id="5134" name="Text Box 28"/>
          <p:cNvSpPr txBox="1">
            <a:spLocks noChangeArrowheads="1"/>
          </p:cNvSpPr>
          <p:nvPr/>
        </p:nvSpPr>
        <p:spPr bwMode="auto">
          <a:xfrm>
            <a:off x="1619250" y="4221163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8</a:t>
            </a:r>
          </a:p>
        </p:txBody>
      </p:sp>
      <p:sp>
        <p:nvSpPr>
          <p:cNvPr id="5135" name="Text Box 29"/>
          <p:cNvSpPr txBox="1">
            <a:spLocks noChangeArrowheads="1"/>
          </p:cNvSpPr>
          <p:nvPr/>
        </p:nvSpPr>
        <p:spPr bwMode="auto">
          <a:xfrm>
            <a:off x="2195513" y="5445125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6</a:t>
            </a:r>
          </a:p>
        </p:txBody>
      </p:sp>
      <p:sp>
        <p:nvSpPr>
          <p:cNvPr id="5136" name="Text Box 30"/>
          <p:cNvSpPr txBox="1">
            <a:spLocks noChangeArrowheads="1"/>
          </p:cNvSpPr>
          <p:nvPr/>
        </p:nvSpPr>
        <p:spPr bwMode="auto">
          <a:xfrm>
            <a:off x="2627313" y="3789363"/>
            <a:ext cx="288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?</a:t>
            </a:r>
          </a:p>
        </p:txBody>
      </p:sp>
      <p:sp>
        <p:nvSpPr>
          <p:cNvPr id="5137" name="AutoShape 31"/>
          <p:cNvSpPr>
            <a:spLocks noChangeArrowheads="1"/>
          </p:cNvSpPr>
          <p:nvPr/>
        </p:nvSpPr>
        <p:spPr bwMode="auto">
          <a:xfrm>
            <a:off x="5508625" y="2492375"/>
            <a:ext cx="2447925" cy="33845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8" name="Line 32"/>
          <p:cNvSpPr>
            <a:spLocks noChangeShapeType="1"/>
          </p:cNvSpPr>
          <p:nvPr/>
        </p:nvSpPr>
        <p:spPr bwMode="auto">
          <a:xfrm flipH="1">
            <a:off x="5508625" y="2492375"/>
            <a:ext cx="1223963" cy="338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9" name="Line 33"/>
          <p:cNvSpPr>
            <a:spLocks noChangeShapeType="1"/>
          </p:cNvSpPr>
          <p:nvPr/>
        </p:nvSpPr>
        <p:spPr bwMode="auto">
          <a:xfrm>
            <a:off x="5508625" y="587692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0" name="Line 36"/>
          <p:cNvSpPr>
            <a:spLocks noChangeShapeType="1"/>
          </p:cNvSpPr>
          <p:nvPr/>
        </p:nvSpPr>
        <p:spPr bwMode="auto">
          <a:xfrm>
            <a:off x="6732588" y="2492375"/>
            <a:ext cx="1223962" cy="338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1" name="Line 37"/>
          <p:cNvSpPr>
            <a:spLocks noChangeShapeType="1"/>
          </p:cNvSpPr>
          <p:nvPr/>
        </p:nvSpPr>
        <p:spPr bwMode="auto">
          <a:xfrm>
            <a:off x="6732588" y="2492375"/>
            <a:ext cx="0" cy="338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2" name="Text Box 38"/>
          <p:cNvSpPr txBox="1">
            <a:spLocks noChangeArrowheads="1"/>
          </p:cNvSpPr>
          <p:nvPr/>
        </p:nvSpPr>
        <p:spPr bwMode="auto">
          <a:xfrm>
            <a:off x="6443663" y="1989138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B</a:t>
            </a:r>
            <a:endParaRPr lang="ru-RU" sz="2400"/>
          </a:p>
        </p:txBody>
      </p:sp>
      <p:sp>
        <p:nvSpPr>
          <p:cNvPr id="5143" name="Text Box 39"/>
          <p:cNvSpPr txBox="1">
            <a:spLocks noChangeArrowheads="1"/>
          </p:cNvSpPr>
          <p:nvPr/>
        </p:nvSpPr>
        <p:spPr bwMode="auto">
          <a:xfrm>
            <a:off x="5076825" y="5876925"/>
            <a:ext cx="71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144" name="Text Box 40"/>
          <p:cNvSpPr txBox="1">
            <a:spLocks noChangeArrowheads="1"/>
          </p:cNvSpPr>
          <p:nvPr/>
        </p:nvSpPr>
        <p:spPr bwMode="auto">
          <a:xfrm>
            <a:off x="5235575" y="594995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  <a:endParaRPr lang="ru-RU" sz="2400"/>
          </a:p>
        </p:txBody>
      </p:sp>
      <p:sp>
        <p:nvSpPr>
          <p:cNvPr id="5145" name="Text Box 41"/>
          <p:cNvSpPr txBox="1">
            <a:spLocks noChangeArrowheads="1"/>
          </p:cNvSpPr>
          <p:nvPr/>
        </p:nvSpPr>
        <p:spPr bwMode="auto">
          <a:xfrm>
            <a:off x="7885113" y="5949950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  <a:endParaRPr lang="ru-RU" sz="2400"/>
          </a:p>
        </p:txBody>
      </p:sp>
      <p:sp>
        <p:nvSpPr>
          <p:cNvPr id="5146" name="Text Box 42"/>
          <p:cNvSpPr txBox="1">
            <a:spLocks noChangeArrowheads="1"/>
          </p:cNvSpPr>
          <p:nvPr/>
        </p:nvSpPr>
        <p:spPr bwMode="auto">
          <a:xfrm>
            <a:off x="5508625" y="3789363"/>
            <a:ext cx="6477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  <a:r>
              <a:rPr lang="ru-RU" sz="2400"/>
              <a:t>15</a:t>
            </a:r>
          </a:p>
        </p:txBody>
      </p:sp>
      <p:sp>
        <p:nvSpPr>
          <p:cNvPr id="5147" name="Text Box 43"/>
          <p:cNvSpPr txBox="1">
            <a:spLocks noChangeArrowheads="1"/>
          </p:cNvSpPr>
          <p:nvPr/>
        </p:nvSpPr>
        <p:spPr bwMode="auto">
          <a:xfrm>
            <a:off x="7380288" y="4076700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15</a:t>
            </a:r>
          </a:p>
        </p:txBody>
      </p:sp>
      <p:sp>
        <p:nvSpPr>
          <p:cNvPr id="5148" name="Text Box 44"/>
          <p:cNvSpPr txBox="1">
            <a:spLocks noChangeArrowheads="1"/>
          </p:cNvSpPr>
          <p:nvPr/>
        </p:nvSpPr>
        <p:spPr bwMode="auto">
          <a:xfrm>
            <a:off x="6372225" y="6021388"/>
            <a:ext cx="79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  <a:r>
              <a:rPr lang="ru-RU" sz="2400"/>
              <a:t>24</a:t>
            </a:r>
          </a:p>
        </p:txBody>
      </p:sp>
      <p:sp>
        <p:nvSpPr>
          <p:cNvPr id="5149" name="Text Box 45"/>
          <p:cNvSpPr txBox="1">
            <a:spLocks noChangeArrowheads="1"/>
          </p:cNvSpPr>
          <p:nvPr/>
        </p:nvSpPr>
        <p:spPr bwMode="auto">
          <a:xfrm>
            <a:off x="6659563" y="3860800"/>
            <a:ext cx="504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 ?</a:t>
            </a:r>
          </a:p>
        </p:txBody>
      </p:sp>
      <p:sp>
        <p:nvSpPr>
          <p:cNvPr id="5150" name="Text Box 46"/>
          <p:cNvSpPr txBox="1">
            <a:spLocks noChangeArrowheads="1"/>
          </p:cNvSpPr>
          <p:nvPr/>
        </p:nvSpPr>
        <p:spPr bwMode="auto">
          <a:xfrm>
            <a:off x="6804025" y="47244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</a:t>
            </a:r>
            <a:endParaRPr lang="ru-RU" sz="2400"/>
          </a:p>
        </p:txBody>
      </p:sp>
      <p:sp>
        <p:nvSpPr>
          <p:cNvPr id="5151" name="Text Box 47"/>
          <p:cNvSpPr txBox="1">
            <a:spLocks noChangeArrowheads="1"/>
          </p:cNvSpPr>
          <p:nvPr/>
        </p:nvSpPr>
        <p:spPr bwMode="auto">
          <a:xfrm>
            <a:off x="250825" y="6491288"/>
            <a:ext cx="856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6913" name="Text Box 49"/>
          <p:cNvSpPr txBox="1">
            <a:spLocks noChangeArrowheads="1"/>
          </p:cNvSpPr>
          <p:nvPr/>
        </p:nvSpPr>
        <p:spPr bwMode="auto">
          <a:xfrm>
            <a:off x="2627313" y="2565400"/>
            <a:ext cx="3024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    </a:t>
            </a:r>
            <a:r>
              <a:rPr lang="ru-RU" sz="2400" dirty="0">
                <a:solidFill>
                  <a:srgbClr val="A50021"/>
                </a:solidFill>
              </a:rPr>
              <a:t>Ответ: 10                                   </a:t>
            </a:r>
          </a:p>
        </p:txBody>
      </p:sp>
      <p:sp>
        <p:nvSpPr>
          <p:cNvPr id="5153" name="Text Box 50"/>
          <p:cNvSpPr txBox="1">
            <a:spLocks noChangeArrowheads="1"/>
          </p:cNvSpPr>
          <p:nvPr/>
        </p:nvSpPr>
        <p:spPr bwMode="auto">
          <a:xfrm>
            <a:off x="7380288" y="2565400"/>
            <a:ext cx="158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solidFill>
                <a:srgbClr val="A50021"/>
              </a:solidFill>
            </a:endParaRPr>
          </a:p>
        </p:txBody>
      </p:sp>
      <p:sp>
        <p:nvSpPr>
          <p:cNvPr id="36915" name="Text Box 51"/>
          <p:cNvSpPr txBox="1">
            <a:spLocks noChangeArrowheads="1"/>
          </p:cNvSpPr>
          <p:nvPr/>
        </p:nvSpPr>
        <p:spPr bwMode="auto">
          <a:xfrm>
            <a:off x="7380288" y="2565400"/>
            <a:ext cx="1512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A50021"/>
                </a:solidFill>
              </a:rPr>
              <a:t>Ответ: 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13" grpId="0" build="allAtOnce"/>
      <p:bldP spid="3691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</a:rPr>
              <a:t>Задача № 3                   Задача № 4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    Найдите катет.</a:t>
            </a: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Найдите катет.</a:t>
            </a:r>
          </a:p>
        </p:txBody>
      </p:sp>
      <p:sp>
        <p:nvSpPr>
          <p:cNvPr id="7173" name="AutoShape 6"/>
          <p:cNvSpPr>
            <a:spLocks noChangeArrowheads="1"/>
          </p:cNvSpPr>
          <p:nvPr/>
        </p:nvSpPr>
        <p:spPr bwMode="auto">
          <a:xfrm rot="7230331">
            <a:off x="1322388" y="2719388"/>
            <a:ext cx="2447925" cy="4156075"/>
          </a:xfrm>
          <a:prstGeom prst="rtTriangle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6011863" y="2349500"/>
            <a:ext cx="2447925" cy="3671888"/>
          </a:xfrm>
          <a:prstGeom prst="rtTriangle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>
            <a:off x="6011863" y="573405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>
            <a:off x="6300788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28"/>
          <p:cNvSpPr>
            <a:spLocks noChangeShapeType="1"/>
          </p:cNvSpPr>
          <p:nvPr/>
        </p:nvSpPr>
        <p:spPr bwMode="auto">
          <a:xfrm>
            <a:off x="1258888" y="2924175"/>
            <a:ext cx="21748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29"/>
          <p:cNvSpPr>
            <a:spLocks noChangeShapeType="1"/>
          </p:cNvSpPr>
          <p:nvPr/>
        </p:nvSpPr>
        <p:spPr bwMode="auto">
          <a:xfrm flipV="1">
            <a:off x="1476375" y="2852738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9" name="Arc 37"/>
          <p:cNvSpPr>
            <a:spLocks/>
          </p:cNvSpPr>
          <p:nvPr/>
        </p:nvSpPr>
        <p:spPr bwMode="auto">
          <a:xfrm flipH="1">
            <a:off x="4284663" y="4508500"/>
            <a:ext cx="142875" cy="288925"/>
          </a:xfrm>
          <a:custGeom>
            <a:avLst/>
            <a:gdLst>
              <a:gd name="T0" fmla="*/ 0 w 21600"/>
              <a:gd name="T1" fmla="*/ 0 h 21600"/>
              <a:gd name="T2" fmla="*/ 142875 w 21600"/>
              <a:gd name="T3" fmla="*/ 288925 h 21600"/>
              <a:gd name="T4" fmla="*/ 0 w 21600"/>
              <a:gd name="T5" fmla="*/ 28892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Arc 41"/>
          <p:cNvSpPr>
            <a:spLocks/>
          </p:cNvSpPr>
          <p:nvPr/>
        </p:nvSpPr>
        <p:spPr bwMode="auto">
          <a:xfrm flipH="1">
            <a:off x="8101013" y="5734050"/>
            <a:ext cx="142875" cy="287338"/>
          </a:xfrm>
          <a:custGeom>
            <a:avLst/>
            <a:gdLst>
              <a:gd name="T0" fmla="*/ 0 w 21600"/>
              <a:gd name="T1" fmla="*/ 0 h 21600"/>
              <a:gd name="T2" fmla="*/ 142875 w 21600"/>
              <a:gd name="T3" fmla="*/ 287338 h 21600"/>
              <a:gd name="T4" fmla="*/ 0 w 21600"/>
              <a:gd name="T5" fmla="*/ 28733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Text Box 42"/>
          <p:cNvSpPr txBox="1">
            <a:spLocks noChangeArrowheads="1"/>
          </p:cNvSpPr>
          <p:nvPr/>
        </p:nvSpPr>
        <p:spPr bwMode="auto">
          <a:xfrm>
            <a:off x="0" y="479742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  <a:endParaRPr lang="ru-RU" sz="2400"/>
          </a:p>
        </p:txBody>
      </p:sp>
      <p:sp>
        <p:nvSpPr>
          <p:cNvPr id="7182" name="Text Box 43"/>
          <p:cNvSpPr txBox="1">
            <a:spLocks noChangeArrowheads="1"/>
          </p:cNvSpPr>
          <p:nvPr/>
        </p:nvSpPr>
        <p:spPr bwMode="auto">
          <a:xfrm>
            <a:off x="4643438" y="4797425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B</a:t>
            </a:r>
            <a:endParaRPr lang="ru-RU" sz="2400"/>
          </a:p>
        </p:txBody>
      </p:sp>
      <p:sp>
        <p:nvSpPr>
          <p:cNvPr id="7183" name="Text Box 44"/>
          <p:cNvSpPr txBox="1">
            <a:spLocks noChangeArrowheads="1"/>
          </p:cNvSpPr>
          <p:nvPr/>
        </p:nvSpPr>
        <p:spPr bwMode="auto">
          <a:xfrm>
            <a:off x="1116013" y="2276475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C</a:t>
            </a:r>
            <a:endParaRPr lang="ru-RU" sz="2400"/>
          </a:p>
        </p:txBody>
      </p:sp>
      <p:sp>
        <p:nvSpPr>
          <p:cNvPr id="7184" name="Text Box 45"/>
          <p:cNvSpPr txBox="1">
            <a:spLocks noChangeArrowheads="1"/>
          </p:cNvSpPr>
          <p:nvPr/>
        </p:nvSpPr>
        <p:spPr bwMode="auto">
          <a:xfrm>
            <a:off x="1547813" y="4830763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    24</a:t>
            </a:r>
          </a:p>
        </p:txBody>
      </p:sp>
      <p:sp>
        <p:nvSpPr>
          <p:cNvPr id="7185" name="Text Box 48"/>
          <p:cNvSpPr txBox="1">
            <a:spLocks noChangeArrowheads="1"/>
          </p:cNvSpPr>
          <p:nvPr/>
        </p:nvSpPr>
        <p:spPr bwMode="auto">
          <a:xfrm>
            <a:off x="3635375" y="4365625"/>
            <a:ext cx="649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 30</a:t>
            </a:r>
          </a:p>
        </p:txBody>
      </p:sp>
      <p:sp>
        <p:nvSpPr>
          <p:cNvPr id="7186" name="Oval 49"/>
          <p:cNvSpPr>
            <a:spLocks noChangeArrowheads="1"/>
          </p:cNvSpPr>
          <p:nvPr/>
        </p:nvSpPr>
        <p:spPr bwMode="auto">
          <a:xfrm>
            <a:off x="4211638" y="4437063"/>
            <a:ext cx="71437" cy="71437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7" name="Text Box 50"/>
          <p:cNvSpPr txBox="1">
            <a:spLocks noChangeArrowheads="1"/>
          </p:cNvSpPr>
          <p:nvPr/>
        </p:nvSpPr>
        <p:spPr bwMode="auto">
          <a:xfrm>
            <a:off x="7524750" y="5589588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60</a:t>
            </a:r>
          </a:p>
        </p:txBody>
      </p:sp>
      <p:sp>
        <p:nvSpPr>
          <p:cNvPr id="7188" name="Oval 51"/>
          <p:cNvSpPr>
            <a:spLocks noChangeArrowheads="1"/>
          </p:cNvSpPr>
          <p:nvPr/>
        </p:nvSpPr>
        <p:spPr bwMode="auto">
          <a:xfrm>
            <a:off x="8027988" y="5661025"/>
            <a:ext cx="73025" cy="73025"/>
          </a:xfrm>
          <a:prstGeom prst="ellipse">
            <a:avLst/>
          </a:prstGeom>
          <a:solidFill>
            <a:srgbClr val="3399F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9" name="Text Box 53"/>
          <p:cNvSpPr txBox="1">
            <a:spLocks noChangeArrowheads="1"/>
          </p:cNvSpPr>
          <p:nvPr/>
        </p:nvSpPr>
        <p:spPr bwMode="auto">
          <a:xfrm>
            <a:off x="7380288" y="3933825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36</a:t>
            </a:r>
          </a:p>
        </p:txBody>
      </p:sp>
      <p:sp>
        <p:nvSpPr>
          <p:cNvPr id="7190" name="Text Box 54"/>
          <p:cNvSpPr txBox="1">
            <a:spLocks noChangeArrowheads="1"/>
          </p:cNvSpPr>
          <p:nvPr/>
        </p:nvSpPr>
        <p:spPr bwMode="auto">
          <a:xfrm>
            <a:off x="5580063" y="4149725"/>
            <a:ext cx="43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?</a:t>
            </a:r>
          </a:p>
        </p:txBody>
      </p:sp>
      <p:sp>
        <p:nvSpPr>
          <p:cNvPr id="41015" name="Text Box 55"/>
          <p:cNvSpPr txBox="1">
            <a:spLocks noChangeArrowheads="1"/>
          </p:cNvSpPr>
          <p:nvPr/>
        </p:nvSpPr>
        <p:spPr bwMode="auto">
          <a:xfrm>
            <a:off x="323850" y="6165850"/>
            <a:ext cx="8640763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FF0000"/>
                </a:solidFill>
              </a:rPr>
              <a:t>Ответ: 12√3</a:t>
            </a:r>
            <a:r>
              <a:rPr lang="ru-RU" sz="2400" dirty="0">
                <a:solidFill>
                  <a:srgbClr val="003300"/>
                </a:solidFill>
              </a:rPr>
              <a:t>                                               </a:t>
            </a:r>
            <a:r>
              <a:rPr lang="ru-RU" sz="2400" dirty="0">
                <a:solidFill>
                  <a:srgbClr val="FF0000"/>
                </a:solidFill>
              </a:rPr>
              <a:t>Ответ: 18√3</a:t>
            </a:r>
            <a:r>
              <a:rPr lang="ru-RU" sz="2400" dirty="0">
                <a:solidFill>
                  <a:srgbClr val="003300"/>
                </a:solidFill>
              </a:rPr>
              <a:t>                                            </a:t>
            </a:r>
          </a:p>
          <a:p>
            <a:pPr>
              <a:spcBef>
                <a:spcPct val="50000"/>
              </a:spcBef>
            </a:pPr>
            <a:r>
              <a:rPr lang="ru-RU" dirty="0"/>
              <a:t>                                                                   </a:t>
            </a:r>
          </a:p>
        </p:txBody>
      </p:sp>
      <p:sp>
        <p:nvSpPr>
          <p:cNvPr id="7192" name="Text Box 56"/>
          <p:cNvSpPr txBox="1">
            <a:spLocks noChangeArrowheads="1"/>
          </p:cNvSpPr>
          <p:nvPr/>
        </p:nvSpPr>
        <p:spPr bwMode="auto">
          <a:xfrm>
            <a:off x="2484438" y="3068638"/>
            <a:ext cx="719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  ?</a:t>
            </a:r>
          </a:p>
        </p:txBody>
      </p:sp>
      <p:sp>
        <p:nvSpPr>
          <p:cNvPr id="7193" name="Text Box 57"/>
          <p:cNvSpPr txBox="1">
            <a:spLocks noChangeArrowheads="1"/>
          </p:cNvSpPr>
          <p:nvPr/>
        </p:nvSpPr>
        <p:spPr bwMode="auto">
          <a:xfrm>
            <a:off x="323850" y="6165850"/>
            <a:ext cx="8569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</a:rPr>
              <a:t>Задача № 5               Задача № 6  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3970338" cy="4929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Найдите сторону прямоугольника.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196975"/>
            <a:ext cx="4464050" cy="4929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 </a:t>
            </a:r>
            <a:r>
              <a:rPr lang="ru-RU" dirty="0" smtClean="0"/>
              <a:t>Найдите сторону ромба.</a:t>
            </a:r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323850" y="2492375"/>
            <a:ext cx="3960813" cy="2447925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79613" y="378936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2268538" y="3357563"/>
            <a:ext cx="71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13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3924300" y="3500438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5</a:t>
            </a:r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1547813" y="4437063"/>
            <a:ext cx="1079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      ?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0" y="4941888"/>
            <a:ext cx="97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 A</a:t>
            </a:r>
            <a:endParaRPr lang="ru-RU" sz="2400"/>
          </a:p>
        </p:txBody>
      </p:sp>
      <p:sp>
        <p:nvSpPr>
          <p:cNvPr id="6155" name="Text Box 13"/>
          <p:cNvSpPr txBox="1">
            <a:spLocks noChangeArrowheads="1"/>
          </p:cNvSpPr>
          <p:nvPr/>
        </p:nvSpPr>
        <p:spPr bwMode="auto">
          <a:xfrm>
            <a:off x="0" y="5537200"/>
            <a:ext cx="684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 </a:t>
            </a:r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3851275" y="4941888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  D   </a:t>
            </a:r>
            <a:endParaRPr lang="ru-RU" sz="2400"/>
          </a:p>
        </p:txBody>
      </p:sp>
      <p:sp>
        <p:nvSpPr>
          <p:cNvPr id="6157" name="Text Box 15"/>
          <p:cNvSpPr txBox="1">
            <a:spLocks noChangeArrowheads="1"/>
          </p:cNvSpPr>
          <p:nvPr/>
        </p:nvSpPr>
        <p:spPr bwMode="auto">
          <a:xfrm>
            <a:off x="0" y="2060575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</a:t>
            </a:r>
            <a:r>
              <a:rPr lang="en-US" sz="2400"/>
              <a:t>B</a:t>
            </a:r>
            <a:endParaRPr lang="ru-RU" sz="2400"/>
          </a:p>
        </p:txBody>
      </p:sp>
      <p:sp>
        <p:nvSpPr>
          <p:cNvPr id="6158" name="Text Box 16"/>
          <p:cNvSpPr txBox="1">
            <a:spLocks noChangeArrowheads="1"/>
          </p:cNvSpPr>
          <p:nvPr/>
        </p:nvSpPr>
        <p:spPr bwMode="auto">
          <a:xfrm>
            <a:off x="3995738" y="2060575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C</a:t>
            </a:r>
            <a:endParaRPr lang="ru-RU" sz="2400"/>
          </a:p>
        </p:txBody>
      </p:sp>
      <p:sp>
        <p:nvSpPr>
          <p:cNvPr id="6159" name="AutoShape 17"/>
          <p:cNvSpPr>
            <a:spLocks noChangeArrowheads="1"/>
          </p:cNvSpPr>
          <p:nvPr/>
        </p:nvSpPr>
        <p:spPr bwMode="auto">
          <a:xfrm>
            <a:off x="5364163" y="1989138"/>
            <a:ext cx="2160587" cy="3743325"/>
          </a:xfrm>
          <a:prstGeom prst="diamond">
            <a:avLst/>
          </a:prstGeom>
          <a:solidFill>
            <a:srgbClr val="66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6160" name="Line 20"/>
          <p:cNvSpPr>
            <a:spLocks noChangeShapeType="1"/>
          </p:cNvSpPr>
          <p:nvPr/>
        </p:nvSpPr>
        <p:spPr bwMode="auto">
          <a:xfrm>
            <a:off x="4356100" y="63817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1" name="Text Box 28"/>
          <p:cNvSpPr txBox="1">
            <a:spLocks noChangeArrowheads="1"/>
          </p:cNvSpPr>
          <p:nvPr/>
        </p:nvSpPr>
        <p:spPr bwMode="auto">
          <a:xfrm>
            <a:off x="6300788" y="3789363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O</a:t>
            </a:r>
            <a:endParaRPr lang="ru-RU" sz="2400"/>
          </a:p>
        </p:txBody>
      </p:sp>
      <p:sp>
        <p:nvSpPr>
          <p:cNvPr id="6162" name="Text Box 30"/>
          <p:cNvSpPr txBox="1">
            <a:spLocks noChangeArrowheads="1"/>
          </p:cNvSpPr>
          <p:nvPr/>
        </p:nvSpPr>
        <p:spPr bwMode="auto">
          <a:xfrm>
            <a:off x="5940425" y="1628775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   K</a:t>
            </a:r>
            <a:endParaRPr lang="ru-RU" sz="2400"/>
          </a:p>
        </p:txBody>
      </p:sp>
      <p:sp>
        <p:nvSpPr>
          <p:cNvPr id="6163" name="Line 32"/>
          <p:cNvSpPr>
            <a:spLocks noChangeShapeType="1"/>
          </p:cNvSpPr>
          <p:nvPr/>
        </p:nvSpPr>
        <p:spPr bwMode="auto">
          <a:xfrm>
            <a:off x="323850" y="2492375"/>
            <a:ext cx="3960813" cy="244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4" name="Line 33"/>
          <p:cNvSpPr>
            <a:spLocks noChangeShapeType="1"/>
          </p:cNvSpPr>
          <p:nvPr/>
        </p:nvSpPr>
        <p:spPr bwMode="auto">
          <a:xfrm>
            <a:off x="5364163" y="3860800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5" name="Line 34"/>
          <p:cNvSpPr>
            <a:spLocks noChangeShapeType="1"/>
          </p:cNvSpPr>
          <p:nvPr/>
        </p:nvSpPr>
        <p:spPr bwMode="auto">
          <a:xfrm>
            <a:off x="6443663" y="1989138"/>
            <a:ext cx="0" cy="3744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6" name="Text Box 35"/>
          <p:cNvSpPr txBox="1">
            <a:spLocks noChangeArrowheads="1"/>
          </p:cNvSpPr>
          <p:nvPr/>
        </p:nvSpPr>
        <p:spPr bwMode="auto">
          <a:xfrm>
            <a:off x="4859338" y="3644900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A</a:t>
            </a:r>
            <a:endParaRPr lang="ru-RU" sz="2400"/>
          </a:p>
        </p:txBody>
      </p:sp>
      <p:sp>
        <p:nvSpPr>
          <p:cNvPr id="6167" name="Text Box 36"/>
          <p:cNvSpPr txBox="1">
            <a:spLocks noChangeArrowheads="1"/>
          </p:cNvSpPr>
          <p:nvPr/>
        </p:nvSpPr>
        <p:spPr bwMode="auto">
          <a:xfrm>
            <a:off x="7308850" y="364490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  M</a:t>
            </a:r>
            <a:endParaRPr lang="ru-RU" sz="2400"/>
          </a:p>
        </p:txBody>
      </p:sp>
      <p:sp>
        <p:nvSpPr>
          <p:cNvPr id="6168" name="Text Box 37"/>
          <p:cNvSpPr txBox="1">
            <a:spLocks noChangeArrowheads="1"/>
          </p:cNvSpPr>
          <p:nvPr/>
        </p:nvSpPr>
        <p:spPr bwMode="auto">
          <a:xfrm>
            <a:off x="6084888" y="5661025"/>
            <a:ext cx="71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  N</a:t>
            </a:r>
            <a:endParaRPr lang="ru-RU" sz="2400"/>
          </a:p>
        </p:txBody>
      </p:sp>
      <p:sp>
        <p:nvSpPr>
          <p:cNvPr id="6169" name="Text Box 38"/>
          <p:cNvSpPr txBox="1">
            <a:spLocks noChangeArrowheads="1"/>
          </p:cNvSpPr>
          <p:nvPr/>
        </p:nvSpPr>
        <p:spPr bwMode="auto">
          <a:xfrm>
            <a:off x="5292725" y="2565400"/>
            <a:ext cx="503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 ?</a:t>
            </a:r>
          </a:p>
        </p:txBody>
      </p:sp>
      <p:sp>
        <p:nvSpPr>
          <p:cNvPr id="6170" name="Text Box 39"/>
          <p:cNvSpPr txBox="1">
            <a:spLocks noChangeArrowheads="1"/>
          </p:cNvSpPr>
          <p:nvPr/>
        </p:nvSpPr>
        <p:spPr bwMode="auto">
          <a:xfrm>
            <a:off x="7308850" y="1989138"/>
            <a:ext cx="183515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AM=</a:t>
            </a:r>
            <a:r>
              <a:rPr lang="ru-RU" sz="2400"/>
              <a:t>10см</a:t>
            </a:r>
          </a:p>
          <a:p>
            <a:pPr>
              <a:spcBef>
                <a:spcPct val="50000"/>
              </a:spcBef>
            </a:pPr>
            <a:r>
              <a:rPr lang="en-US" sz="2400"/>
              <a:t>KN=24</a:t>
            </a:r>
            <a:r>
              <a:rPr lang="ru-RU" sz="2400"/>
              <a:t>см</a:t>
            </a:r>
          </a:p>
        </p:txBody>
      </p:sp>
      <p:sp>
        <p:nvSpPr>
          <p:cNvPr id="38952" name="Text Box 40"/>
          <p:cNvSpPr txBox="1">
            <a:spLocks noChangeArrowheads="1"/>
          </p:cNvSpPr>
          <p:nvPr/>
        </p:nvSpPr>
        <p:spPr bwMode="auto">
          <a:xfrm>
            <a:off x="428596" y="5786454"/>
            <a:ext cx="849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993300"/>
                </a:solidFill>
              </a:rPr>
              <a:t>Ответ: 12                                          Ответ: 13</a:t>
            </a:r>
          </a:p>
        </p:txBody>
      </p:sp>
      <p:sp>
        <p:nvSpPr>
          <p:cNvPr id="30" name="Управляющая кнопка: домой 29">
            <a:hlinkClick r:id="" action="ppaction://noaction" highlightClick="1"/>
          </p:cNvPr>
          <p:cNvSpPr/>
          <p:nvPr/>
        </p:nvSpPr>
        <p:spPr>
          <a:xfrm>
            <a:off x="7715272" y="5286388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hlinkClick r:id="rId2" action="ppaction://hlinksldjump"/>
          </p:cNvPr>
          <p:cNvSpPr txBox="1"/>
          <p:nvPr/>
        </p:nvSpPr>
        <p:spPr>
          <a:xfrm>
            <a:off x="7715272" y="5786454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меню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8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8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фо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614364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Пифагоровы треугольники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их стороны находят по формулам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m</a:t>
            </a:r>
            <a:r>
              <a:rPr lang="ru-RU" sz="40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+</a:t>
            </a: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n</a:t>
            </a:r>
            <a:r>
              <a:rPr lang="ru-RU" sz="4000" baseline="30000" dirty="0" smtClean="0">
                <a:solidFill>
                  <a:srgbClr val="C00000"/>
                </a:solidFill>
                <a:latin typeface="Arial Black" pitchFamily="34" charset="0"/>
              </a:rPr>
              <a:t>2 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  ,  </a:t>
            </a: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m</a:t>
            </a:r>
            <a:r>
              <a:rPr lang="ru-RU" sz="40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n</a:t>
            </a:r>
            <a:r>
              <a:rPr lang="ru-RU" sz="4000" baseline="300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,   2</a:t>
            </a:r>
            <a:r>
              <a:rPr lang="en-US" sz="4000" dirty="0" err="1" smtClean="0">
                <a:solidFill>
                  <a:srgbClr val="C00000"/>
                </a:solidFill>
                <a:latin typeface="Arial Black" pitchFamily="34" charset="0"/>
              </a:rPr>
              <a:t>mn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Примеры «пифагорейских троек»</a:t>
            </a:r>
            <a:b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3,4,5           6,8,10        5,12,13         </a:t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7,24,25   </a:t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27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352928" cy="590465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Пусть, например,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=5,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n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=2, тогда имеем:</a:t>
            </a:r>
          </a:p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+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n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=25+4=29,</a:t>
            </a:r>
          </a:p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-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n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=25-4=21,</a:t>
            </a: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mn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=20,</a:t>
            </a: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20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+21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=29</a:t>
            </a:r>
            <a:r>
              <a:rPr lang="ru-RU" sz="3600" b="1" baseline="300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,             400+441=841.</a:t>
            </a:r>
          </a:p>
          <a:p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00174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Franklin Gothic Heavy" pitchFamily="34" charset="0"/>
              </a:rPr>
              <a:t>Решаем в классе</a:t>
            </a:r>
            <a:endParaRPr lang="ru-RU" sz="5400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500438"/>
            <a:ext cx="8136904" cy="1752600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>
                <a:solidFill>
                  <a:schemeClr val="tx1"/>
                </a:solidFill>
                <a:latin typeface="Arial Black" pitchFamily="34" charset="0"/>
              </a:rPr>
              <a:t>№490(б) ,</a:t>
            </a:r>
            <a:r>
              <a:rPr lang="ru-RU" sz="4400" dirty="0" smtClean="0"/>
              <a:t> </a:t>
            </a:r>
            <a:r>
              <a:rPr lang="ru-RU" sz="4400" dirty="0" smtClean="0">
                <a:solidFill>
                  <a:schemeClr val="tx1"/>
                </a:solidFill>
                <a:latin typeface="Arial Black" pitchFamily="34" charset="0"/>
              </a:rPr>
              <a:t>489(б), 491(а)      </a:t>
            </a:r>
            <a:endParaRPr lang="ru-RU" sz="4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8352928" cy="1728191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Самостоятельная работа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9144000" cy="3672408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* Катеты прямоугольного треугольника относятся как 3:4, а гипотенуза равна 15 см.  Найдите периметр треугольника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484784"/>
          <a:ext cx="9144000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60040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Вариант 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Катеты 8 и 15 см. Найти гипотенузу. 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arenR" startAt="2"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Гипотенуза 61 см, катет 11см.                   Найти другой катет. </a:t>
                      </a:r>
                    </a:p>
                    <a:p>
                      <a:pPr marL="342900" indent="-342900">
                        <a:buNone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3) Диагональ прямоугольника 15 см, одна из сторон – 9 см.  Найти его периметр.   </a:t>
                      </a:r>
                      <a:endParaRPr lang="ru-RU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Вариант</a:t>
                      </a:r>
                    </a:p>
                    <a:p>
                      <a:pPr algn="ctr"/>
                      <a:endParaRPr lang="ru-RU" sz="18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Гипотенуза 37 см, катет 35 см. Найти другой катет. 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arenR" startAt="2"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Катеты 7 и 24 см. Найти  гипотенузу. </a:t>
                      </a:r>
                    </a:p>
                    <a:p>
                      <a:pPr marL="342900" indent="-342900">
                        <a:buNone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3) Диагональ прямоугольника 17 см, а одна из сторон – 15см. Найти его периметр.</a:t>
                      </a:r>
                      <a:endParaRPr lang="ru-RU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72819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  <a:t>Домашнее задание: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2420888"/>
            <a:ext cx="9144000" cy="321791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tx1"/>
                </a:solidFill>
                <a:latin typeface="Arial Black" pitchFamily="34" charset="0"/>
              </a:rPr>
              <a:t>§3 п.55, №486(в); 488(б); 490(а)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  <a:t>Доп. задание: 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  <a:t>Исследовательские проекты по темам: «Старинные задачи по теореме Пифагора»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  <a:t>«Почему теорема долгое время называлась "теоремой невесты"?</a:t>
            </a:r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»</a:t>
            </a:r>
            <a:r>
              <a:rPr lang="ru-RU" sz="4000" b="1" i="1" dirty="0" smtClean="0"/>
              <a:t/>
            </a:r>
            <a:br>
              <a:rPr lang="ru-RU" sz="4000" b="1" i="1" dirty="0" smtClean="0"/>
            </a:br>
            <a:endParaRPr lang="ru-RU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72819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2420888"/>
            <a:ext cx="9144000" cy="3217912"/>
          </a:xfrm>
        </p:spPr>
        <p:txBody>
          <a:bodyPr>
            <a:noAutofit/>
          </a:bodyPr>
          <a:lstStyle/>
          <a:p>
            <a:pPr algn="l"/>
            <a:r>
              <a:rPr lang="ru-RU" sz="4000" b="1" i="1" dirty="0" smtClean="0"/>
              <a:t/>
            </a:r>
            <a:br>
              <a:rPr lang="ru-RU" sz="4000" b="1" i="1" dirty="0" smtClean="0"/>
            </a:br>
            <a:endParaRPr lang="ru-RU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7" name="Прямоугольник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875" y="280988"/>
            <a:ext cx="7820025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Прямоугольник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132856"/>
            <a:ext cx="6918325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Прямоугольник 3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900" y="4138613"/>
            <a:ext cx="625475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н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72819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Arial Black" pitchFamily="34" charset="0"/>
              </a:rPr>
              <a:t>Спасибо за урок!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4608512"/>
          </a:xfrm>
        </p:spPr>
        <p:txBody>
          <a:bodyPr>
            <a:noAutofit/>
          </a:bodyPr>
          <a:lstStyle/>
          <a:p>
            <a:pPr algn="l"/>
            <a:endParaRPr lang="ru-RU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7" name="Picture 9" descr="pifag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060848"/>
            <a:ext cx="630840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398</Words>
  <Application>Microsoft Office PowerPoint</Application>
  <PresentationFormat>Экран 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Применение теоремы  Пифагора к решению задач   </vt:lpstr>
      <vt:lpstr>Применение теоремы  Пифагора к решению задач   </vt:lpstr>
      <vt:lpstr>Математический диктант</vt:lpstr>
      <vt:lpstr>Ответы:  а) АЕ2= АК2+ КЕ2  б) 41 м  в) 11 дм г) угол С </vt:lpstr>
      <vt:lpstr>Устная  работа Задача № 1                              Задача № 2</vt:lpstr>
      <vt:lpstr>Задача № 3                   Задача № 4</vt:lpstr>
      <vt:lpstr>Задача № 5               Задача № 6  </vt:lpstr>
      <vt:lpstr>Пифагоровы треугольники их стороны находят по формулам  m2+n2   ,  m2- n2,   2mn   Примеры «пифагорейских троек» 3,4,5           6,8,10        5,12,13           7,24,25        </vt:lpstr>
      <vt:lpstr>Слайд 9</vt:lpstr>
      <vt:lpstr>Решаем в классе</vt:lpstr>
      <vt:lpstr>Самостоятельная работа</vt:lpstr>
      <vt:lpstr> Домашнее задание:  </vt:lpstr>
      <vt:lpstr>  </vt:lpstr>
      <vt:lpstr> 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с использованием теоремы Пифагора.</dc:title>
  <dc:creator>User</dc:creator>
  <cp:lastModifiedBy>Андрей</cp:lastModifiedBy>
  <cp:revision>30</cp:revision>
  <dcterms:created xsi:type="dcterms:W3CDTF">2017-09-26T07:44:58Z</dcterms:created>
  <dcterms:modified xsi:type="dcterms:W3CDTF">2017-09-27T19:40:13Z</dcterms:modified>
</cp:coreProperties>
</file>